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ed Hat Text Light"/>
      <p:regular r:id="rId29"/>
      <p:bold r:id="rId30"/>
      <p:italic r:id="rId31"/>
      <p:boldItalic r:id="rId32"/>
    </p:embeddedFont>
    <p:embeddedFont>
      <p:font typeface="Red Hat Display Black"/>
      <p:bold r:id="rId33"/>
      <p:boldItalic r:id="rId34"/>
    </p:embeddedFont>
    <p:embeddedFont>
      <p:font typeface="Red Hat Display"/>
      <p:regular r:id="rId35"/>
      <p:bold r:id="rId36"/>
      <p:italic r:id="rId37"/>
      <p:boldItalic r:id="rId38"/>
    </p:embeddedFont>
    <p:embeddedFont>
      <p:font typeface="Red Hat Text"/>
      <p:regular r:id="rId39"/>
      <p:bold r:id="rId40"/>
      <p:italic r:id="rId41"/>
      <p:boldItalic r:id="rId42"/>
    </p:embeddedFont>
    <p:embeddedFont>
      <p:font typeface="Red Hat Display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Text-bold.fntdata"/><Relationship Id="rId20" Type="http://schemas.openxmlformats.org/officeDocument/2006/relationships/slide" Target="slides/slide15.xml"/><Relationship Id="rId42" Type="http://schemas.openxmlformats.org/officeDocument/2006/relationships/font" Target="fonts/RedHatText-boldItalic.fntdata"/><Relationship Id="rId41" Type="http://schemas.openxmlformats.org/officeDocument/2006/relationships/font" Target="fonts/RedHatText-italic.fntdata"/><Relationship Id="rId22" Type="http://schemas.openxmlformats.org/officeDocument/2006/relationships/slide" Target="slides/slide17.xml"/><Relationship Id="rId44" Type="http://schemas.openxmlformats.org/officeDocument/2006/relationships/font" Target="fonts/RedHatDisplayLight-bold.fntdata"/><Relationship Id="rId21" Type="http://schemas.openxmlformats.org/officeDocument/2006/relationships/slide" Target="slides/slide16.xml"/><Relationship Id="rId43" Type="http://schemas.openxmlformats.org/officeDocument/2006/relationships/font" Target="fonts/RedHatDisplayLight-regular.fntdata"/><Relationship Id="rId24" Type="http://schemas.openxmlformats.org/officeDocument/2006/relationships/slide" Target="slides/slide19.xml"/><Relationship Id="rId46" Type="http://schemas.openxmlformats.org/officeDocument/2006/relationships/font" Target="fonts/RedHatDisplay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RedHatDisplay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edHatText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edHatTextLight-italic.fntdata"/><Relationship Id="rId30" Type="http://schemas.openxmlformats.org/officeDocument/2006/relationships/font" Target="fonts/RedHatTextLight-bold.fntdata"/><Relationship Id="rId11" Type="http://schemas.openxmlformats.org/officeDocument/2006/relationships/slide" Target="slides/slide6.xml"/><Relationship Id="rId33" Type="http://schemas.openxmlformats.org/officeDocument/2006/relationships/font" Target="fonts/RedHatDisplayBlack-bold.fntdata"/><Relationship Id="rId10" Type="http://schemas.openxmlformats.org/officeDocument/2006/relationships/slide" Target="slides/slide5.xml"/><Relationship Id="rId32" Type="http://schemas.openxmlformats.org/officeDocument/2006/relationships/font" Target="fonts/RedHatText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RedHatDisplay-regular.fntdata"/><Relationship Id="rId12" Type="http://schemas.openxmlformats.org/officeDocument/2006/relationships/slide" Target="slides/slide7.xml"/><Relationship Id="rId34" Type="http://schemas.openxmlformats.org/officeDocument/2006/relationships/font" Target="fonts/RedHatDisplayBlack-boldItalic.fntdata"/><Relationship Id="rId15" Type="http://schemas.openxmlformats.org/officeDocument/2006/relationships/slide" Target="slides/slide10.xml"/><Relationship Id="rId37" Type="http://schemas.openxmlformats.org/officeDocument/2006/relationships/font" Target="fonts/RedHatDisplay-italic.fntdata"/><Relationship Id="rId14" Type="http://schemas.openxmlformats.org/officeDocument/2006/relationships/slide" Target="slides/slide9.xml"/><Relationship Id="rId36" Type="http://schemas.openxmlformats.org/officeDocument/2006/relationships/font" Target="fonts/RedHatDisplay-bold.fntdata"/><Relationship Id="rId17" Type="http://schemas.openxmlformats.org/officeDocument/2006/relationships/slide" Target="slides/slide12.xml"/><Relationship Id="rId39" Type="http://schemas.openxmlformats.org/officeDocument/2006/relationships/font" Target="fonts/RedHatText-regular.fntdata"/><Relationship Id="rId16" Type="http://schemas.openxmlformats.org/officeDocument/2006/relationships/slide" Target="slides/slide11.xml"/><Relationship Id="rId38" Type="http://schemas.openxmlformats.org/officeDocument/2006/relationships/font" Target="fonts/RedHatDispl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9e212dd7e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9e212dd7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9e212dd7e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9e212dd7e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9e212dd7e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9e212dd7e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9e212dd7e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9e212dd7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9e212dd7e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9e212dd7e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9e212dd7e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9e212dd7e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9e212dd7e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9e212dd7e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9e212dd7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9e212dd7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9e212dd7e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9e212dd7e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9e212dd7e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9e212dd7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9e212dd7e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9e212dd7e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9e212dd7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9e212dd7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9e212dd7e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9e212dd7e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9e212dd7e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9e212dd7e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9e212dd7e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9e212dd7e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9e212dd7e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9e212dd7e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9e212dd7e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9e212dd7e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9e212dd7e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9e212dd7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9e212dd7e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9e212dd7e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9e212dd7e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9e212dd7e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9e212dd7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9e212dd7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9e212dd7e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9e212dd7e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9e212dd7e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9e212dd7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www.notion.so/giveth/Community-Call-84-1f587a88036c4a8ca8a0d6dd4252e5a7" TargetMode="Externa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hyperlink" Target="https://calendar.google.com/event?action=TEMPLATE&amp;tmeid=NTM4aXRkaXQ2OTh0bmFrZDZjMTE5MWJ2MG5fMjAyMTEwMThUMTUwMDAwWiBnaXZldGhkb3Rpb0Bt&amp;tmsrc=givethdotio%40gmail.com&amp;scp=ALL" TargetMode="External"/><Relationship Id="rId4" Type="http://schemas.openxmlformats.org/officeDocument/2006/relationships/hyperlink" Target="https://calendar.google.com/event?action=TEMPLATE&amp;tmeid=MWcxdTFvYTU4bTI1M3A1dTNmMTRpNWVmMTFfMjAyMTEwMjBUMTQwMDAwWiBnaXZldGhkb3Rpb0Bt&amp;tmsrc=givethdotio%40gmail.com&amp;scp=ALL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hyperlink" Target="https://calendar.google.com/event?action=TEMPLATE&amp;tmeid=NHI4ajU0cDE3OGszNm03ZG1jNmJxOG1nazdfMjAyMTEwMjVUMTMwMDAwWiBnaXZldGhkb3Rpb0Bt&amp;tmsrc=givethdotio%40gmail.com&amp;scp=ALL" TargetMode="External"/><Relationship Id="rId4" Type="http://schemas.openxmlformats.org/officeDocument/2006/relationships/hyperlink" Target="https://calendar.google.com/event?action=TEMPLATE&amp;tmeid=NWIwOGloaDZqcThpa3FmbWh1bW9pYjMzY29fMjAyMTEwMjBUMTMwMDAwWiBnaXZldGhkb3Rpb0Bt&amp;tmsrc=givethdotio%40gmail.com&amp;scp=ALL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hyperlink" Target="https://forum.giveth.io/t/when-we-launch-our-token-we-can-use-hex-to-make-a-word-in-the-address-what-should-it-be/150" TargetMode="External"/><Relationship Id="rId4" Type="http://schemas.openxmlformats.org/officeDocument/2006/relationships/hyperlink" Target="https://forum.giveth.io/t/what-should-be-the-total-giv-supply/147/6" TargetMode="External"/><Relationship Id="rId5" Type="http://schemas.openxmlformats.org/officeDocument/2006/relationships/hyperlink" Target="https://forum.giveth.io/t/final-giv-distribution-proposal/145/6" TargetMode="External"/><Relationship Id="rId6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hyperlink" Target="https://calendar.google.com/event?action=TEMPLATE&amp;tmeid=bm01dG1tNWtybXZrZmF0OHVmY3VpaWoyZzBfMjAyMTEwMTNUMTYwMDAwWiBnaXZldGhkb3Rpb0Bt&amp;tmsrc=givethdotio%40gmail.com&amp;scp=ALL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hyperlink" Target="https://forum.giveth.io/t/rainbow-rolls-giveaway/146/3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hyperlink" Target="https://discord.gg/Ncyarkjyfn" TargetMode="Externa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hyperlink" Target="https://www.notion.so/giveth/Project-Verification-Process-and-Guidelines-7772e953beb24a929c5ea6be902cc3bb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hyperlink" Target="https://www.theiofoundation.org/" TargetMode="External"/><Relationship Id="rId4" Type="http://schemas.openxmlformats.org/officeDocument/2006/relationships/hyperlink" Target="https://tiof.click/EventsLive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8.png"/><Relationship Id="rId13" Type="http://schemas.openxmlformats.org/officeDocument/2006/relationships/image" Target="../media/image4.png"/><Relationship Id="rId1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Relationship Id="rId1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hyperlink" Target="https://forum.giveth.io/t/givethers-roles-and-skills/78/7" TargetMode="External"/><Relationship Id="rId4" Type="http://schemas.openxmlformats.org/officeDocument/2006/relationships/hyperlink" Target="https://www.loom.com/share/a3de8af18a1f44908f8c5c678cac92be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hyperlink" Target="https://calendar.google.com/event?action=TEMPLATE&amp;tmeid=MHU3cmwwZDFxMjlmaHAxdWFpbjl0bzUzZ29fMjAyMTEwMTFUMTQwMDAwWiBnaXZldGhkb3Rpb0Bt&amp;tmsrc=givethdotio%40gmail.com&amp;scp=ALL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hyperlink" Target="https://docs.google.com/spreadsheets/d/14W01FZdxbzpQPyCpAjOq-PUdx0MB4ea9eQNybT82Qfs/edit?usp=sharing" TargetMode="External"/><Relationship Id="rId4" Type="http://schemas.openxmlformats.org/officeDocument/2006/relationships/hyperlink" Target="https://aragon.1hive.org/#/giveth/0x6747e3a01f31621a5e024d08f8f7c99fac0dc814/" TargetMode="External"/><Relationship Id="rId5" Type="http://schemas.openxmlformats.org/officeDocument/2006/relationships/hyperlink" Target="https://xdai.aragon.blossom.software/#/0x4D6bee2BA215bF8C4a659b5Ca0Eab906fbfA3e00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hyperlink" Target="https://calendar.google.com/event?action=TEMPLATE&amp;tmeid=MHU3cmwwZDFxMjlmaHAxdWFpbjl0bzUzZ29fMjAyMTEwMTFUMTQwMDAwWiBnaXZldGhkb3Rpb0Bt&amp;tmsrc=givethdotio%40gmail.com&amp;scp=ALL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hyperlink" Target="https://docs.google.com/document/d/1FeMVhfdFRbFguCIIwMHsZOXt2ZIK9hx2cSEou_OS5w8/edit" TargetMode="External"/><Relationship Id="rId4" Type="http://schemas.openxmlformats.org/officeDocument/2006/relationships/hyperlink" Target="https://docs.giveth.io/whatisgiveth/introGIVernance" TargetMode="External"/><Relationship Id="rId5" Type="http://schemas.openxmlformats.org/officeDocument/2006/relationships/hyperlink" Target="https://forum.giveth.io/t/what-should-be-the-total-giv-supply/147/7" TargetMode="External"/><Relationship Id="rId6" Type="http://schemas.openxmlformats.org/officeDocument/2006/relationships/hyperlink" Target="https://forum.giveth.io/t/what-should-be-the-total-giv-supply/147/7" TargetMode="External"/><Relationship Id="rId7" Type="http://schemas.openxmlformats.org/officeDocument/2006/relationships/hyperlink" Target="https://forum.giveth.io/t/final-giv-distribution-proposal/145" TargetMode="External"/><Relationship Id="rId8" Type="http://schemas.openxmlformats.org/officeDocument/2006/relationships/hyperlink" Target="https://github.com/Giveth/giveth-planning/issues/324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/>
        </p:nvSpPr>
        <p:spPr>
          <a:xfrm>
            <a:off x="382600" y="2146700"/>
            <a:ext cx="47316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COMMUNITY</a:t>
            </a:r>
            <a:endParaRPr sz="52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CALL</a:t>
            </a:r>
            <a:endParaRPr sz="52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9" name="Google Shape;9;p2"/>
          <p:cNvSpPr txBox="1"/>
          <p:nvPr/>
        </p:nvSpPr>
        <p:spPr>
          <a:xfrm>
            <a:off x="2284300" y="2707825"/>
            <a:ext cx="1008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85</a:t>
            </a:r>
            <a:endParaRPr sz="52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50" y="4180075"/>
            <a:ext cx="211475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7652725" y="198700"/>
            <a:ext cx="12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OCTOBER </a:t>
            </a:r>
            <a:r>
              <a:rPr lang="es">
                <a:solidFill>
                  <a:srgbClr val="FED670"/>
                </a:solidFill>
                <a:latin typeface="Red Hat Text"/>
                <a:ea typeface="Red Hat Text"/>
                <a:cs typeface="Red Hat Text"/>
                <a:sym typeface="Red Hat Text"/>
              </a:rPr>
              <a:t>17</a:t>
            </a:r>
            <a:endParaRPr>
              <a:solidFill>
                <a:srgbClr val="FED67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742225" y="4116450"/>
            <a:ext cx="208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#Community Calls Voice Channel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87" y="4564750"/>
            <a:ext cx="610804" cy="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742225" y="4501125"/>
            <a:ext cx="566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https://www.notion.so/giveth/Community-Call-84-1f587a88036c4a8ca8a0d6dd4252e5a7</a:t>
            </a:r>
            <a:endParaRPr sz="10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530750" y="3606650"/>
            <a:ext cx="33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Weekly Updates from Giveth</a:t>
            </a:r>
            <a:endParaRPr sz="238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form Circle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/>
        </p:nvSpPr>
        <p:spPr>
          <a:xfrm>
            <a:off x="745125" y="2070175"/>
            <a:ext cx="40473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ED670"/>
              </a:buClr>
              <a:buSzPts val="1600"/>
              <a:buFont typeface="Red Hat Display"/>
              <a:buChar char="-"/>
            </a:pPr>
            <a:r>
              <a:rPr lang="es" sz="16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Development Working Group</a:t>
            </a:r>
            <a:endParaRPr sz="16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ED670"/>
              </a:buClr>
              <a:buSzPts val="1600"/>
              <a:buFont typeface="Red Hat Display"/>
              <a:buChar char="-"/>
            </a:pPr>
            <a:r>
              <a:rPr lang="es" sz="16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 Working Group</a:t>
            </a:r>
            <a:endParaRPr sz="16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" name="Google Shape;46;p11"/>
          <p:cNvSpPr txBox="1"/>
          <p:nvPr/>
        </p:nvSpPr>
        <p:spPr>
          <a:xfrm>
            <a:off x="745125" y="1133500"/>
            <a:ext cx="5128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Platform Circle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47" name="Google Shape;47;p11"/>
          <p:cNvSpPr txBox="1"/>
          <p:nvPr/>
        </p:nvSpPr>
        <p:spPr>
          <a:xfrm>
            <a:off x="802050" y="2890625"/>
            <a:ext cx="47463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“Our mission is to empower our contributors with the knowledge and resources to build and maintain platforms that bridge communities, meet user needs and advance blockchain technology.”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Development WG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/>
        </p:nvSpPr>
        <p:spPr>
          <a:xfrm>
            <a:off x="855500" y="2914650"/>
            <a:ext cx="57009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FC8E0"/>
                </a:solidFill>
                <a:latin typeface="Red Hat Text"/>
                <a:ea typeface="Red Hat Text"/>
                <a:cs typeface="Red Hat Text"/>
                <a:sym typeface="Red Hat Text"/>
              </a:rPr>
              <a:t>Steward:</a:t>
            </a:r>
            <a:r>
              <a:rPr lang="es">
                <a:solidFill>
                  <a:srgbClr val="2FC8E0"/>
                </a:solidFill>
                <a:latin typeface="Red Hat Text Light"/>
                <a:ea typeface="Red Hat Text Light"/>
                <a:cs typeface="Red Hat Text Light"/>
                <a:sym typeface="Red Hat Text Light"/>
              </a:rPr>
              <a:t> Amin</a:t>
            </a:r>
            <a:endParaRPr>
              <a:solidFill>
                <a:srgbClr val="2FC8E0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FC8E0"/>
                </a:solidFill>
                <a:latin typeface="Red Hat Text"/>
                <a:ea typeface="Red Hat Text"/>
                <a:cs typeface="Red Hat Text"/>
                <a:sym typeface="Red Hat Text"/>
              </a:rPr>
              <a:t>Weekly Sync:</a:t>
            </a:r>
            <a:r>
              <a:rPr lang="es">
                <a:solidFill>
                  <a:srgbClr val="2FC8E0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s" u="sng">
                <a:solidFill>
                  <a:srgbClr val="30C8E0"/>
                </a:solidFill>
                <a:latin typeface="Red Hat Text Light"/>
                <a:ea typeface="Red Hat Text Light"/>
                <a:cs typeface="Red Hat Text Light"/>
                <a:sym typeface="Red Hat Text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Monday, 11AM EDT / 5PM CEST</a:t>
            </a:r>
            <a:endParaRPr>
              <a:solidFill>
                <a:srgbClr val="2FC8E0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0C8E0"/>
                </a:solidFill>
                <a:latin typeface="Red Hat Text"/>
                <a:ea typeface="Red Hat Text"/>
                <a:cs typeface="Red Hat Text"/>
                <a:sym typeface="Red Hat Text"/>
              </a:rPr>
              <a:t>Biweekly Sprint Review: </a:t>
            </a:r>
            <a:r>
              <a:rPr lang="es" u="sng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Wednesday, 10AM EDT / 4PM CEST</a:t>
            </a:r>
            <a:endParaRPr>
              <a:solidFill>
                <a:srgbClr val="2F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" name="Google Shape;50;p12"/>
          <p:cNvSpPr txBox="1"/>
          <p:nvPr/>
        </p:nvSpPr>
        <p:spPr>
          <a:xfrm>
            <a:off x="855500" y="969300"/>
            <a:ext cx="51288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Development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Working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Group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dates - 3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850950" y="1165838"/>
            <a:ext cx="76995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Implemented system design using npm+storybook as separate library to be reused in all Giveth projects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Supporting transak frontend+backend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Added support new requirements on AdminBro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Improved performance of Giveth.io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Fixing numerous bugs in Giveth.io and better supporting onboardjs 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Get implementing GivFarm using new system design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Implementing transaction verification on backend of Giveth.io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Implemented query to support Rainbow Rolls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Deployed Uniswap V3 Staking on test environment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Implementing custom reward token to be used as reward in Uniswap v3 staking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Implemented customized version of Unipool for Garden to reward participants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Tested allocation and transferring allocation to another user successfully via </a:t>
            </a:r>
            <a:b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</a:b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rGiv DAO</a:t>
            </a:r>
            <a:endParaRPr>
              <a:solidFill>
                <a:srgbClr val="FFFFFF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939250" y="360563"/>
            <a:ext cx="5128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Updates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Giveconomy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/>
        </p:nvSpPr>
        <p:spPr>
          <a:xfrm>
            <a:off x="834900" y="3037150"/>
            <a:ext cx="74742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Steward:</a:t>
            </a:r>
            <a:r>
              <a:rPr lang="es">
                <a:solidFill>
                  <a:srgbClr val="2F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</a:t>
            </a:r>
            <a:r>
              <a:rPr lang="es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Lauren</a:t>
            </a:r>
            <a:endParaRPr>
              <a:solidFill>
                <a:srgbClr val="2F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0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GIVeconomy Biweekly Sprint Planning:</a:t>
            </a:r>
            <a:r>
              <a:rPr lang="es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</a:t>
            </a:r>
            <a:r>
              <a:rPr lang="es" u="sng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Monday, 9AM EDT / 3PM CEST</a:t>
            </a:r>
            <a:endParaRPr>
              <a:solidFill>
                <a:srgbClr val="30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0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GIVeconomy Biweekly Check-in:</a:t>
            </a:r>
            <a:r>
              <a:rPr lang="es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</a:t>
            </a:r>
            <a:r>
              <a:rPr lang="es" u="sng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Wednesday, 9AM EDT / 3PM CEST</a:t>
            </a:r>
            <a:endParaRPr>
              <a:solidFill>
                <a:srgbClr val="30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2F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855500" y="974050"/>
            <a:ext cx="51288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Giveconomy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Working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Group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dates - 4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/>
        </p:nvSpPr>
        <p:spPr>
          <a:xfrm>
            <a:off x="789475" y="1776125"/>
            <a:ext cx="76995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Smart Contract Reviews have started w Edu (Edu in portugal for 1 wk)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Testing rGIV distribution on Rinkeby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To deploy test GIVfarm &amp; GIVgarden on xDai &amp; Kovan this week!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Frontend implementation of Overview &amp; GIVgarden is done!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Forum posts:</a:t>
            </a:r>
            <a:endParaRPr b="1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Light"/>
              <a:buChar char="-"/>
            </a:pPr>
            <a:r>
              <a:rPr lang="es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Word up</a:t>
            </a:r>
            <a:r>
              <a:rPr lang="es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the token address!</a:t>
            </a:r>
            <a:endParaRPr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Light"/>
              <a:buChar char="-"/>
            </a:pPr>
            <a:r>
              <a:rPr lang="es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 Billion Initial Supply!</a:t>
            </a:r>
            <a:endParaRPr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Light"/>
              <a:buChar char="-"/>
            </a:pPr>
            <a:r>
              <a:rPr lang="es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Final distribution</a:t>
            </a:r>
            <a:r>
              <a:rPr lang="es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!</a:t>
            </a:r>
            <a:endParaRPr>
              <a:solidFill>
                <a:srgbClr val="FFFFFF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789475" y="970850"/>
            <a:ext cx="5128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Updates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pic>
        <p:nvPicPr>
          <p:cNvPr id="60" name="Google Shape;6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5150" y="1876025"/>
            <a:ext cx="2173575" cy="21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/>
        </p:nvSpPr>
        <p:spPr>
          <a:xfrm>
            <a:off x="7095738" y="1375925"/>
            <a:ext cx="8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image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Design WG">
  <p:cSld name="BLANK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835025" y="3424325"/>
            <a:ext cx="1727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Steward:</a:t>
            </a:r>
            <a:r>
              <a:rPr lang="es">
                <a:solidFill>
                  <a:srgbClr val="2F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</a:t>
            </a:r>
            <a:r>
              <a:rPr lang="es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Marko</a:t>
            </a:r>
            <a:endParaRPr b="1" sz="1600">
              <a:solidFill>
                <a:srgbClr val="2FC8E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4" name="Google Shape;64;p16"/>
          <p:cNvSpPr txBox="1"/>
          <p:nvPr/>
        </p:nvSpPr>
        <p:spPr>
          <a:xfrm>
            <a:off x="835025" y="1339975"/>
            <a:ext cx="51288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Design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Working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Group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dates - 5">
  <p:cSld name="BLANK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/>
        </p:nvSpPr>
        <p:spPr>
          <a:xfrm>
            <a:off x="722250" y="2196038"/>
            <a:ext cx="76995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Undergoing complete redesign of the Giveth.io (Rodri, Mo, Marko)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Finished design and UX of GIVeconomy (Mo, Marko)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Building a Components Library a.k.a Giveth Design System (Mo)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Redesigned and started implementing new Email templates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Supporting Comms with promotional graphics, banners and designs for social media and marketing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We’re going to redesign these Slides because they look like a child was playing in Corel Draw :)</a:t>
            </a:r>
            <a:endParaRPr>
              <a:solidFill>
                <a:srgbClr val="FFFFFF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</p:txBody>
      </p:sp>
      <p:sp>
        <p:nvSpPr>
          <p:cNvPr id="67" name="Google Shape;67;p17"/>
          <p:cNvSpPr txBox="1"/>
          <p:nvPr/>
        </p:nvSpPr>
        <p:spPr>
          <a:xfrm>
            <a:off x="869425" y="1390763"/>
            <a:ext cx="5128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Updates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unity Circle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/>
        </p:nvSpPr>
        <p:spPr>
          <a:xfrm>
            <a:off x="745125" y="2070175"/>
            <a:ext cx="40473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ED670"/>
              </a:buClr>
              <a:buSzPts val="1600"/>
              <a:buFont typeface="Red Hat Display"/>
              <a:buChar char="-"/>
            </a:pPr>
            <a:r>
              <a:rPr lang="es" sz="16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Communications Working Group</a:t>
            </a:r>
            <a:endParaRPr sz="16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ED670"/>
              </a:buClr>
              <a:buSzPts val="1600"/>
              <a:buFont typeface="Red Hat Display"/>
              <a:buChar char="-"/>
            </a:pPr>
            <a:r>
              <a:rPr lang="es" sz="16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Community Support Working Group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0" name="Google Shape;70;p18"/>
          <p:cNvSpPr txBox="1"/>
          <p:nvPr/>
        </p:nvSpPr>
        <p:spPr>
          <a:xfrm>
            <a:off x="907000" y="1239775"/>
            <a:ext cx="5128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Community Circle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71" name="Google Shape;71;p18"/>
          <p:cNvSpPr txBox="1"/>
          <p:nvPr/>
        </p:nvSpPr>
        <p:spPr>
          <a:xfrm>
            <a:off x="1000750" y="2861200"/>
            <a:ext cx="47463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“Our mission is to be the living and breathing core of Giveth, an ecosystem of collective support, abundance and communication where we cultivate relationships and assist innovative projects””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Communications WG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/>
        </p:nvSpPr>
        <p:spPr>
          <a:xfrm>
            <a:off x="855500" y="3317225"/>
            <a:ext cx="50310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Steward:</a:t>
            </a:r>
            <a:r>
              <a:rPr lang="es">
                <a:solidFill>
                  <a:srgbClr val="2F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</a:t>
            </a:r>
            <a:r>
              <a:rPr lang="es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Lauren</a:t>
            </a:r>
            <a:endParaRPr>
              <a:solidFill>
                <a:srgbClr val="2F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0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Weekly Sync:</a:t>
            </a:r>
            <a:r>
              <a:rPr lang="es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</a:t>
            </a:r>
            <a:r>
              <a:rPr lang="es" u="sng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Wednesday, 12PM EDT / 6PM CEST</a:t>
            </a:r>
            <a:endParaRPr>
              <a:solidFill>
                <a:srgbClr val="2F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sp>
        <p:nvSpPr>
          <p:cNvPr id="74" name="Google Shape;74;p19"/>
          <p:cNvSpPr txBox="1"/>
          <p:nvPr/>
        </p:nvSpPr>
        <p:spPr>
          <a:xfrm>
            <a:off x="855500" y="1254125"/>
            <a:ext cx="51288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Comunications 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Working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Group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dates - 6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/>
        </p:nvSpPr>
        <p:spPr>
          <a:xfrm>
            <a:off x="792075" y="1434407"/>
            <a:ext cx="76995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Community Project Spotlight - this week!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Graymachine working on GIVdrop video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Twitter Channel - RT us!</a:t>
            </a:r>
            <a:endParaRPr>
              <a:solidFill>
                <a:srgbClr val="FFFFFF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</p:txBody>
      </p:sp>
      <p:sp>
        <p:nvSpPr>
          <p:cNvPr id="77" name="Google Shape;77;p20"/>
          <p:cNvSpPr txBox="1"/>
          <p:nvPr/>
        </p:nvSpPr>
        <p:spPr>
          <a:xfrm>
            <a:off x="939250" y="629125"/>
            <a:ext cx="5128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Updates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78" name="Google Shape;78;p20"/>
          <p:cNvSpPr txBox="1"/>
          <p:nvPr/>
        </p:nvSpPr>
        <p:spPr>
          <a:xfrm>
            <a:off x="944475" y="2388882"/>
            <a:ext cx="76995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Rainbow Roll Giveaway Contest</a:t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</p:txBody>
      </p:sp>
      <p:pic>
        <p:nvPicPr>
          <p:cNvPr id="79" name="Google Shape;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250" y="2852188"/>
            <a:ext cx="1656576" cy="1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300" y="2875725"/>
            <a:ext cx="1613300" cy="16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3100" y="2854987"/>
            <a:ext cx="1656576" cy="165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/>
        </p:nvSpPr>
        <p:spPr>
          <a:xfrm>
            <a:off x="595925" y="1014975"/>
            <a:ext cx="3156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Check-ins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706300" y="1475400"/>
            <a:ext cx="43560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are you feeling?</a:t>
            </a:r>
            <a:endParaRPr sz="12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Would you like to add anything to the agenda?</a:t>
            </a:r>
            <a:endParaRPr>
              <a:solidFill>
                <a:srgbClr val="FED67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666400" y="2316750"/>
            <a:ext cx="19869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!Praise       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666400" y="2942248"/>
            <a:ext cx="56202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45 seconds for highlights</a:t>
            </a:r>
            <a:endParaRPr sz="12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Please type your praise in the </a:t>
            </a:r>
            <a:r>
              <a:rPr lang="es" sz="1200" u="sng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Giveth Discord #praise channel </a:t>
            </a:r>
            <a:endParaRPr>
              <a:solidFill>
                <a:srgbClr val="FED67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D67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666400" y="4012363"/>
            <a:ext cx="418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Pick a fellow Givether to pass the 🎤 to when you're done.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Community Support WG">
  <p:cSld name="BLANK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/>
        </p:nvSpPr>
        <p:spPr>
          <a:xfrm>
            <a:off x="914400" y="3657175"/>
            <a:ext cx="17274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Steward:</a:t>
            </a:r>
            <a:r>
              <a:rPr lang="es">
                <a:solidFill>
                  <a:srgbClr val="2F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</a:t>
            </a:r>
            <a:r>
              <a:rPr lang="es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Ashley</a:t>
            </a:r>
            <a:endParaRPr>
              <a:solidFill>
                <a:srgbClr val="30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0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Weekly Sync:</a:t>
            </a:r>
            <a:r>
              <a:rPr lang="es">
                <a:solidFill>
                  <a:srgbClr val="30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TBD</a:t>
            </a:r>
            <a:endParaRPr>
              <a:solidFill>
                <a:srgbClr val="30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2FC8E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4" name="Google Shape;84;p21"/>
          <p:cNvSpPr txBox="1"/>
          <p:nvPr/>
        </p:nvSpPr>
        <p:spPr>
          <a:xfrm>
            <a:off x="855500" y="1509050"/>
            <a:ext cx="38685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Community Support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Working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Group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dates - 7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/>
        </p:nvSpPr>
        <p:spPr>
          <a:xfrm>
            <a:off x="792075" y="2196038"/>
            <a:ext cx="76995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Putting out the call for contributors! Onboarding session this week..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Project Verification Process and Guidelines </a:t>
            </a:r>
            <a:r>
              <a:rPr lang="es" sz="1200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Added a new code of conduct to the forum and Discord server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 Light"/>
              <a:buChar char="-"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Exploring the Airmeet platform in collaboration with TechUp to take part in virtual conferences as well as host events. (Demo during Community Spotlight)</a:t>
            </a:r>
            <a:endParaRPr>
              <a:solidFill>
                <a:srgbClr val="FFFFFF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</p:txBody>
      </p:sp>
      <p:sp>
        <p:nvSpPr>
          <p:cNvPr id="87" name="Google Shape;87;p22"/>
          <p:cNvSpPr txBox="1"/>
          <p:nvPr/>
        </p:nvSpPr>
        <p:spPr>
          <a:xfrm>
            <a:off x="939250" y="1390763"/>
            <a:ext cx="5128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Updates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Community Spotlight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914400" y="2946700"/>
            <a:ext cx="50310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2F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IO Foundation</a:t>
            </a:r>
            <a:r>
              <a:rPr lang="es">
                <a:solidFill>
                  <a:srgbClr val="2F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and </a:t>
            </a:r>
            <a:r>
              <a:rPr lang="es" u="sng">
                <a:solidFill>
                  <a:srgbClr val="2F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TechUp Events</a:t>
            </a:r>
            <a:endParaRPr>
              <a:solidFill>
                <a:srgbClr val="2F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FC8E0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w/ Jean Queralt</a:t>
            </a:r>
            <a:endParaRPr>
              <a:solidFill>
                <a:srgbClr val="2F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sp>
        <p:nvSpPr>
          <p:cNvPr id="90" name="Google Shape;90;p23"/>
          <p:cNvSpPr txBox="1"/>
          <p:nvPr/>
        </p:nvSpPr>
        <p:spPr>
          <a:xfrm>
            <a:off x="855500" y="883600"/>
            <a:ext cx="51288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Community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Spotlight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ast Slide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/>
        </p:nvSpPr>
        <p:spPr>
          <a:xfrm>
            <a:off x="1505875" y="1227275"/>
            <a:ext cx="546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The Future</a:t>
            </a:r>
            <a:endParaRPr sz="7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of Giving.</a:t>
            </a:r>
            <a:endParaRPr sz="7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93" name="Google Shape;93;p24"/>
          <p:cNvSpPr txBox="1"/>
          <p:nvPr/>
        </p:nvSpPr>
        <p:spPr>
          <a:xfrm>
            <a:off x="1620475" y="3670250"/>
            <a:ext cx="4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Thanks!</a:t>
            </a:r>
            <a:endParaRPr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ast Slide 1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/>
        </p:nvSpPr>
        <p:spPr>
          <a:xfrm>
            <a:off x="324175" y="243650"/>
            <a:ext cx="201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Elements</a:t>
            </a:r>
            <a:endParaRPr sz="3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pic>
        <p:nvPicPr>
          <p:cNvPr id="96" name="Google Shape;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667" y="1283366"/>
            <a:ext cx="818730" cy="81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450" y="1429454"/>
            <a:ext cx="2018698" cy="51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705" y="2406198"/>
            <a:ext cx="1428689" cy="113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9555" y="3489823"/>
            <a:ext cx="1428689" cy="113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905" y="3430823"/>
            <a:ext cx="1428689" cy="113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905" y="2406198"/>
            <a:ext cx="1428689" cy="113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35894" y="1320368"/>
            <a:ext cx="747281" cy="74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84666" y="1332822"/>
            <a:ext cx="722742" cy="72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2897" y="1250275"/>
            <a:ext cx="870303" cy="8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24775" y="2226500"/>
            <a:ext cx="211475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25112" y="2611175"/>
            <a:ext cx="610804" cy="2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90075" y="1405513"/>
            <a:ext cx="560425" cy="5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ouncemen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/>
        </p:nvSpPr>
        <p:spPr>
          <a:xfrm>
            <a:off x="857375" y="2171100"/>
            <a:ext cx="43560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-Add your roles to Sobol!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</a:t>
            </a:r>
            <a:r>
              <a:rPr lang="es" u="sng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Forum Post</a:t>
            </a:r>
            <a:endParaRPr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</a:t>
            </a:r>
            <a:r>
              <a:rPr lang="es" u="sng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of how to add roles to Giveth</a:t>
            </a:r>
            <a:endParaRPr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-Join the games party every Thursday in Discord!</a:t>
            </a:r>
            <a:endParaRPr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857375" y="1278300"/>
            <a:ext cx="5128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Announcements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ing Group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/>
        </p:nvSpPr>
        <p:spPr>
          <a:xfrm>
            <a:off x="2248100" y="2524125"/>
            <a:ext cx="41538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Time for WGs to present their work and updates for the week</a:t>
            </a:r>
            <a:endParaRPr sz="16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" name="Google Shape;27;p5"/>
          <p:cNvSpPr txBox="1"/>
          <p:nvPr/>
        </p:nvSpPr>
        <p:spPr>
          <a:xfrm>
            <a:off x="1863625" y="1526550"/>
            <a:ext cx="5128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Working Groups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ivernance Circle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745125" y="1930375"/>
            <a:ext cx="40473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ED670"/>
              </a:buClr>
              <a:buSzPts val="1600"/>
              <a:buFont typeface="Red Hat Display"/>
              <a:buChar char="-"/>
            </a:pPr>
            <a:r>
              <a:rPr lang="es" sz="16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Governance Working Group</a:t>
            </a:r>
            <a:endParaRPr sz="16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ED670"/>
              </a:buClr>
              <a:buSzPts val="1600"/>
              <a:buFont typeface="Red Hat Display"/>
              <a:buChar char="-"/>
            </a:pPr>
            <a:r>
              <a:rPr lang="es" sz="16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Dao Working Group</a:t>
            </a:r>
            <a:endParaRPr sz="16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0" name="Google Shape;30;p6"/>
          <p:cNvSpPr txBox="1"/>
          <p:nvPr/>
        </p:nvSpPr>
        <p:spPr>
          <a:xfrm>
            <a:off x="745125" y="993700"/>
            <a:ext cx="5128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Givernance Circle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31" name="Google Shape;31;p6"/>
          <p:cNvSpPr txBox="1"/>
          <p:nvPr/>
        </p:nvSpPr>
        <p:spPr>
          <a:xfrm>
            <a:off x="802050" y="2824425"/>
            <a:ext cx="4150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“Our mission is to progressively decentralize the Giveth decision-making process by building a community and a token-based economy around our platform that recognizes contributions, values participation and rewards altruism.”</a:t>
            </a:r>
            <a:endParaRPr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Governance WG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/>
        </p:nvSpPr>
        <p:spPr>
          <a:xfrm>
            <a:off x="855500" y="3248400"/>
            <a:ext cx="47811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Steward:</a:t>
            </a:r>
            <a:r>
              <a:rPr lang="es" sz="1600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Griff</a:t>
            </a:r>
            <a:endParaRPr sz="1600">
              <a:solidFill>
                <a:srgbClr val="2FC8E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Weekly Sync:</a:t>
            </a:r>
            <a:r>
              <a:rPr lang="es" sz="1600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s" u="sng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Monday, 10AM EDT / 4PM CEST</a:t>
            </a:r>
            <a:endParaRPr>
              <a:solidFill>
                <a:srgbClr val="2FC8E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4" name="Google Shape;34;p7"/>
          <p:cNvSpPr txBox="1"/>
          <p:nvPr/>
        </p:nvSpPr>
        <p:spPr>
          <a:xfrm>
            <a:off x="855500" y="1185300"/>
            <a:ext cx="51288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Governance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Working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Group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dates 1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/>
        </p:nvSpPr>
        <p:spPr>
          <a:xfrm>
            <a:off x="434150" y="1505625"/>
            <a:ext cx="8138400" cy="3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Contributor Reward Process</a:t>
            </a:r>
            <a:endParaRPr b="1" sz="12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PAN Payouts Circle Review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ED67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Vacation</a:t>
            </a:r>
            <a:endParaRPr b="1" sz="12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Best time is now! Launch will be wild, take a break before if you can!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ED67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Governance tasks outlined:</a:t>
            </a:r>
            <a:endParaRPr b="1" sz="12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Governance Steward Responsibilities </a:t>
            </a: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xDai DAOs are up again! WITH REDUNDANCY!</a:t>
            </a:r>
            <a:endParaRPr b="1" sz="12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Redundant links: </a:t>
            </a:r>
            <a:endParaRPr sz="12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https://aragon.1hive.org/#/giveth</a:t>
            </a:r>
            <a:endParaRPr sz="2800"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https://xdai.aragon.blossom.software/#/0x4D6bee2BA215bF8C4a659b5Ca0Eab906fbfA3e00</a:t>
            </a:r>
            <a:endParaRPr sz="1600">
              <a:solidFill>
                <a:srgbClr val="FFFFFF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  <a:latin typeface="Red Hat Text Light"/>
                <a:ea typeface="Red Hat Text Light"/>
                <a:cs typeface="Red Hat Text Light"/>
                <a:sym typeface="Red Hat Text Light"/>
              </a:rPr>
              <a:t>   </a:t>
            </a:r>
            <a:endParaRPr>
              <a:solidFill>
                <a:srgbClr val="FFFFFF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</p:txBody>
      </p:sp>
      <p:sp>
        <p:nvSpPr>
          <p:cNvPr id="37" name="Google Shape;37;p8"/>
          <p:cNvSpPr txBox="1"/>
          <p:nvPr/>
        </p:nvSpPr>
        <p:spPr>
          <a:xfrm>
            <a:off x="887750" y="493550"/>
            <a:ext cx="5128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Updates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 - Dao WG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855500" y="3215975"/>
            <a:ext cx="47811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Steward:</a:t>
            </a:r>
            <a:r>
              <a:rPr lang="es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s">
                <a:solidFill>
                  <a:srgbClr val="30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Mitch &amp; Dani</a:t>
            </a:r>
            <a:endParaRPr>
              <a:solidFill>
                <a:srgbClr val="2FC8E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Weekly Sync:</a:t>
            </a:r>
            <a:r>
              <a:rPr lang="es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s" u="sng">
                <a:solidFill>
                  <a:srgbClr val="2FC8E0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Monday, 10AM EDT / 4PM CEST</a:t>
            </a:r>
            <a:endParaRPr>
              <a:solidFill>
                <a:srgbClr val="2FC8E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0" name="Google Shape;40;p9"/>
          <p:cNvSpPr txBox="1"/>
          <p:nvPr/>
        </p:nvSpPr>
        <p:spPr>
          <a:xfrm>
            <a:off x="855500" y="1152875"/>
            <a:ext cx="51288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DAO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Working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Group</a:t>
            </a:r>
            <a:endParaRPr sz="4000">
              <a:solidFill>
                <a:srgbClr val="FFFFFF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dates - 2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1012825" y="1214100"/>
            <a:ext cx="68238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On-chain Governance by the Giveth Reputation DAO (rGIV on Aragon/xDAI)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F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rGIV token distro and voting process documentation </a:t>
            </a:r>
            <a:endParaRPr b="1" sz="11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-</a:t>
            </a:r>
            <a:r>
              <a:rPr lang="es" sz="1100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 post</a:t>
            </a:r>
            <a:r>
              <a:rPr lang="es" sz="11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drafted by Hannah</a:t>
            </a:r>
            <a:endParaRPr sz="11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-Governance Circle and Working Group documentation - </a:t>
            </a:r>
            <a:r>
              <a:rPr lang="es" sz="1100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updating on docs</a:t>
            </a:r>
            <a:endParaRPr sz="11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Q3 rGIV distribution is due - shifting to Fibonacci (1, 2, 3, 5!)</a:t>
            </a:r>
            <a:endParaRPr b="1" sz="11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-Deploy new rGIV DAO for new rGIV distribution method</a:t>
            </a:r>
            <a:endParaRPr sz="11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ED67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No pending votes on the DAO</a:t>
            </a:r>
            <a:endParaRPr b="1" sz="1100">
              <a:solidFill>
                <a:srgbClr val="FED67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45720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ED67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Advice Process - Proposals for discussion in the Forum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FC8E0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-</a:t>
            </a:r>
            <a:r>
              <a:rPr lang="es" sz="1100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Increase total GIV supply</a:t>
            </a:r>
            <a:r>
              <a:rPr lang="es" sz="11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to 1 BILLION -</a:t>
            </a:r>
            <a:r>
              <a:rPr lang="es" sz="1100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1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-Final </a:t>
            </a:r>
            <a:r>
              <a:rPr lang="es" sz="1100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GIV distribution</a:t>
            </a:r>
            <a:r>
              <a:rPr lang="es" sz="11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spec is ready!</a:t>
            </a:r>
            <a:endParaRPr sz="11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-</a:t>
            </a:r>
            <a:r>
              <a:rPr lang="es" sz="1100" u="sng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Terms &amp; Conditions</a:t>
            </a:r>
            <a:r>
              <a:rPr lang="es" sz="11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 revision by Dani - open source software modifications</a:t>
            </a:r>
            <a:endParaRPr sz="1100">
              <a:solidFill>
                <a:srgbClr val="FFFFFF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00">
                <a:solidFill>
                  <a:srgbClr val="FFFFFF"/>
                </a:solidFill>
                <a:latin typeface="Red Hat Display Light"/>
                <a:ea typeface="Red Hat Display Light"/>
                <a:cs typeface="Red Hat Display Light"/>
                <a:sym typeface="Red Hat Display Light"/>
              </a:rPr>
              <a:t>-Coming Soon: When to create a vote for the DAO</a:t>
            </a:r>
            <a:endParaRPr>
              <a:solidFill>
                <a:srgbClr val="FFFFFF"/>
              </a:solidFill>
              <a:latin typeface="Red Hat Text Light"/>
              <a:ea typeface="Red Hat Text Light"/>
              <a:cs typeface="Red Hat Text Light"/>
              <a:sym typeface="Red Hat Text Light"/>
            </a:endParaRPr>
          </a:p>
        </p:txBody>
      </p:sp>
      <p:sp>
        <p:nvSpPr>
          <p:cNvPr id="43" name="Google Shape;43;p10"/>
          <p:cNvSpPr txBox="1"/>
          <p:nvPr/>
        </p:nvSpPr>
        <p:spPr>
          <a:xfrm>
            <a:off x="1055375" y="331175"/>
            <a:ext cx="5128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ED670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Updates</a:t>
            </a:r>
            <a:endParaRPr sz="4000">
              <a:solidFill>
                <a:srgbClr val="FED670"/>
              </a:solidFill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700200" y="4746175"/>
            <a:ext cx="247550" cy="247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iveth 2.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